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70" d="100"/>
          <a:sy n="70" d="100"/>
        </p:scale>
        <p:origin x="134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hyperlink" Target="https://www.a-k-d.ru/tender/76175" TargetMode="External"/><Relationship Id="rId12" Type="http://schemas.openxmlformats.org/officeDocument/2006/relationships/image" Target="cid:1E0D3589-60F2-4DCD-9765-6A91D70746F8-L0-00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omproperty.ru/sale/7247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openxmlformats.org/officeDocument/2006/relationships/image" Target="cid:84318371-5BFA-4798-9DEC-B7D70502DDFE-L0-001" TargetMode="External"/><Relationship Id="rId4" Type="http://schemas.openxmlformats.org/officeDocument/2006/relationships/hyperlink" Target="mailto:povarova-ea@rosenergoatom.ru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31" y="7696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63623" y="1185129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Квартира 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200" b="1" dirty="0" smtClean="0">
                <a:solidFill>
                  <a:srgbClr val="FFFF00"/>
                </a:solidFill>
              </a:rPr>
              <a:t>Трехкомнатная квартира, </a:t>
            </a:r>
            <a:r>
              <a:rPr lang="ru-RU" sz="2200" b="1" dirty="0">
                <a:solidFill>
                  <a:srgbClr val="FFFF00"/>
                </a:solidFill>
              </a:rPr>
              <a:t>общей площадью </a:t>
            </a:r>
            <a:r>
              <a:rPr lang="ru-RU" sz="2200" b="1" dirty="0" smtClean="0">
                <a:solidFill>
                  <a:srgbClr val="FFFF00"/>
                </a:solidFill>
              </a:rPr>
              <a:t>58,4 </a:t>
            </a:r>
            <a:r>
              <a:rPr lang="ru-RU" sz="2200" b="1" dirty="0">
                <a:solidFill>
                  <a:srgbClr val="FFFF00"/>
                </a:solidFill>
              </a:rPr>
              <a:t>кв. м, </a:t>
            </a:r>
            <a:r>
              <a:rPr lang="ru-RU" sz="2200" b="1" dirty="0" smtClean="0">
                <a:solidFill>
                  <a:srgbClr val="FFFF00"/>
                </a:solidFill>
              </a:rPr>
              <a:t>расположенная </a:t>
            </a:r>
            <a:r>
              <a:rPr lang="ru-RU" sz="2200" b="1" dirty="0">
                <a:solidFill>
                  <a:srgbClr val="FFFF00"/>
                </a:solidFill>
              </a:rPr>
              <a:t>по адресу: Россия, Ленинградская область, г. Сосновый Бор, ул. Молодежная, дом 15, </a:t>
            </a:r>
            <a:r>
              <a:rPr lang="ru-RU" sz="2200" b="1" dirty="0" err="1">
                <a:solidFill>
                  <a:srgbClr val="FFFF00"/>
                </a:solidFill>
              </a:rPr>
              <a:t>кв</a:t>
            </a:r>
            <a:r>
              <a:rPr lang="ru-RU" sz="2200" b="1" dirty="0">
                <a:solidFill>
                  <a:srgbClr val="FFFF00"/>
                </a:solidFill>
              </a:rPr>
              <a:t> 85 принадлежащая АО «</a:t>
            </a:r>
            <a:r>
              <a:rPr lang="ru-RU" sz="2200" b="1" dirty="0" err="1">
                <a:solidFill>
                  <a:srgbClr val="FFFF00"/>
                </a:solidFill>
              </a:rPr>
              <a:t>Атомэнергопроект</a:t>
            </a:r>
            <a:r>
              <a:rPr lang="ru-RU" sz="2200" b="1" dirty="0">
                <a:solidFill>
                  <a:srgbClr val="FFFF00"/>
                </a:solidFill>
              </a:rPr>
              <a:t>».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2495044"/>
            <a:ext cx="3600000" cy="372528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Площадь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/>
              <a:t>58</a:t>
            </a:r>
            <a:r>
              <a:rPr lang="ru-RU" sz="1200" b="1" dirty="0" smtClean="0">
                <a:latin typeface="+mn-lt"/>
              </a:rPr>
              <a:t>,4 </a:t>
            </a:r>
            <a:r>
              <a:rPr lang="ru-RU" sz="1200" b="1" dirty="0" err="1" smtClean="0">
                <a:latin typeface="+mn-lt"/>
              </a:rPr>
              <a:t>кв.м</a:t>
            </a:r>
            <a:r>
              <a:rPr lang="ru-RU" sz="1200" b="1" dirty="0" smtClean="0">
                <a:latin typeface="+mn-lt"/>
              </a:rPr>
              <a:t>. 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Право: АО «</a:t>
            </a:r>
            <a:r>
              <a:rPr lang="ru-RU" sz="1200" b="1" dirty="0" err="1" smtClean="0">
                <a:latin typeface="+mn-lt"/>
              </a:rPr>
              <a:t>Атомэнергопроект</a:t>
            </a:r>
            <a:r>
              <a:rPr lang="ru-RU" sz="1200" b="1" dirty="0" smtClean="0">
                <a:latin typeface="+mn-lt"/>
              </a:rPr>
              <a:t>»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выписка №</a:t>
            </a:r>
            <a:r>
              <a:rPr lang="ru-RU" sz="1200" dirty="0" smtClean="0"/>
              <a:t> </a:t>
            </a:r>
            <a:r>
              <a:rPr lang="ru-RU" sz="1200" b="1" dirty="0" smtClean="0"/>
              <a:t>47:15:0101003:198-47/097/2021-2</a:t>
            </a:r>
            <a:endParaRPr lang="ru-RU" sz="1200" b="1" dirty="0"/>
          </a:p>
          <a:p>
            <a:pPr marL="180000" lvl="1"/>
            <a:r>
              <a:rPr lang="ru-RU" sz="1200" b="1" dirty="0" smtClean="0"/>
              <a:t>от 30.08.2021</a:t>
            </a:r>
            <a:endParaRPr lang="ru-RU" dirty="0"/>
          </a:p>
          <a:p>
            <a:pPr marL="180000" lvl="1"/>
            <a:r>
              <a:rPr lang="ru-RU" sz="1200" b="1" dirty="0" smtClean="0">
                <a:latin typeface="+mn-lt"/>
              </a:rPr>
              <a:t>Кадастровый паспорт:  № </a:t>
            </a:r>
            <a:r>
              <a:rPr lang="ru-RU" sz="1200" b="1" dirty="0"/>
              <a:t>77/501/14-1271853 от </a:t>
            </a:r>
            <a:r>
              <a:rPr lang="ru-RU" sz="1200" b="1" dirty="0" smtClean="0"/>
              <a:t>22.12.2014 </a:t>
            </a:r>
          </a:p>
          <a:p>
            <a:pPr marL="180000" lvl="1"/>
            <a:r>
              <a:rPr lang="ru-RU" sz="1200" b="1" dirty="0" smtClean="0"/>
              <a:t>Кадастровый номер: 47:15:0101003:198</a:t>
            </a:r>
          </a:p>
          <a:p>
            <a:pPr marL="180000" lvl="1"/>
            <a:r>
              <a:rPr lang="ru-RU" sz="1200" b="1" dirty="0" smtClean="0">
                <a:cs typeface="Arial" charset="0"/>
              </a:rPr>
              <a:t>О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бременения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1" dirty="0"/>
              <a:t>не зарегистрировано </a:t>
            </a:r>
            <a:endParaRPr lang="ru-RU" sz="1200" b="1" dirty="0" smtClean="0"/>
          </a:p>
          <a:p>
            <a:pPr marL="180000" lvl="1"/>
            <a:r>
              <a:rPr lang="ru-RU" sz="1200" b="1" dirty="0" smtClean="0"/>
              <a:t>Этаж: 4/5</a:t>
            </a:r>
          </a:p>
          <a:p>
            <a:pPr marL="180000" lvl="1"/>
            <a:r>
              <a:rPr lang="ru-RU" sz="1200" b="1" dirty="0" smtClean="0"/>
              <a:t>Год постройки: 1976</a:t>
            </a:r>
          </a:p>
          <a:p>
            <a:pPr marL="180000" lvl="1"/>
            <a:r>
              <a:rPr lang="ru-RU" sz="1200" b="1" dirty="0" smtClean="0"/>
              <a:t>Тип планировки: массовое жилье, Сов. застройки</a:t>
            </a:r>
            <a:endParaRPr lang="ru-RU" dirty="0"/>
          </a:p>
          <a:p>
            <a:pPr marL="180000" lvl="1"/>
            <a:r>
              <a:rPr lang="ru-RU" sz="1200" b="1" dirty="0" smtClean="0"/>
              <a:t>Материал стен: кирпич</a:t>
            </a:r>
          </a:p>
          <a:p>
            <a:pPr marL="180000" lvl="1"/>
            <a:r>
              <a:rPr lang="ru-RU" sz="1200" b="1" dirty="0" smtClean="0"/>
              <a:t>Плита: газовая</a:t>
            </a:r>
          </a:p>
          <a:p>
            <a:pPr marL="180000" lvl="1"/>
            <a:r>
              <a:rPr lang="ru-RU" sz="1200" b="1" dirty="0" smtClean="0"/>
              <a:t>Лоджия</a:t>
            </a:r>
          </a:p>
          <a:p>
            <a:pPr marL="180000" lvl="1"/>
            <a:endParaRPr lang="ru-RU" sz="1200" b="1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395245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6600" y="4320287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b="1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Электричество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есть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Водоснабжение: центральное 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центральная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центральное</a:t>
            </a:r>
          </a:p>
          <a:p>
            <a:pPr marL="180000" lvl="1"/>
            <a:r>
              <a:rPr lang="ru-RU" sz="1200" b="1" dirty="0" smtClean="0"/>
              <a:t>Газоснабжение</a:t>
            </a:r>
            <a:r>
              <a:rPr lang="ru-RU" sz="1200" b="1" dirty="0"/>
              <a:t>: центральное</a:t>
            </a:r>
          </a:p>
          <a:p>
            <a:pPr marL="180000" lvl="1"/>
            <a:endParaRPr lang="ru-RU" sz="1200" b="1" dirty="0" smtClean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6496" y="5349792"/>
            <a:ext cx="3420000" cy="346197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4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Лучников Константин Вадимович,</a:t>
            </a:r>
          </a:p>
          <a:p>
            <a:r>
              <a:rPr lang="ru-RU" sz="1000" b="1" dirty="0" smtClean="0"/>
              <a:t>тел</a:t>
            </a:r>
            <a:r>
              <a:rPr lang="ru-RU" sz="1000" b="1" dirty="0"/>
              <a:t>.: 8 910 393 01 10 тел. +7(831) </a:t>
            </a:r>
            <a:r>
              <a:rPr lang="ru-RU" sz="1000" b="1" dirty="0" smtClean="0"/>
              <a:t>421-79-00, </a:t>
            </a:r>
            <a:r>
              <a:rPr lang="ru-RU" sz="1000" b="1" dirty="0" err="1" smtClean="0"/>
              <a:t>доб</a:t>
            </a:r>
            <a:r>
              <a:rPr lang="ru-RU" sz="1000" b="1" dirty="0" smtClean="0"/>
              <a:t> 224-88</a:t>
            </a:r>
          </a:p>
          <a:p>
            <a:r>
              <a:rPr lang="ru-RU" sz="1000" b="1" dirty="0" smtClean="0"/>
              <a:t> </a:t>
            </a:r>
            <a:r>
              <a:rPr lang="en-US" sz="1000" b="1" dirty="0"/>
              <a:t>E-mail</a:t>
            </a:r>
            <a:r>
              <a:rPr lang="ru-RU" sz="1000" b="1" dirty="0"/>
              <a:t>: </a:t>
            </a:r>
            <a:r>
              <a:rPr lang="ru-RU" sz="1000" b="1" dirty="0" smtClean="0"/>
              <a:t>k.luchnikov@ase-ec.ru</a:t>
            </a:r>
            <a:endParaRPr lang="en-US" sz="1000" b="1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Открытый аукцион </a:t>
            </a:r>
            <a:r>
              <a:rPr lang="ru-RU" sz="1200" dirty="0"/>
              <a:t>на </a:t>
            </a:r>
            <a:r>
              <a:rPr lang="ru-RU" sz="1200" dirty="0" smtClean="0"/>
              <a:t>понижение </a:t>
            </a:r>
            <a:r>
              <a:rPr lang="ru-RU" sz="1200" dirty="0"/>
              <a:t>в электронной форме, начальная стоимость </a:t>
            </a:r>
            <a:r>
              <a:rPr lang="ru-RU" sz="1200" dirty="0" smtClean="0"/>
              <a:t>6,930 </a:t>
            </a:r>
            <a:r>
              <a:rPr lang="ru-RU" sz="1200" dirty="0"/>
              <a:t>млн. руб</a:t>
            </a:r>
            <a:r>
              <a:rPr lang="ru-RU" sz="1200" dirty="0" smtClean="0"/>
              <a:t>., цена отсечения </a:t>
            </a:r>
            <a:r>
              <a:rPr lang="ru-RU" sz="1200" dirty="0"/>
              <a:t>5</a:t>
            </a:r>
            <a:r>
              <a:rPr lang="ru-RU" sz="1200" dirty="0" smtClean="0"/>
              <a:t> млн. руб., </a:t>
            </a:r>
            <a:r>
              <a:rPr lang="ru-RU" sz="1200" dirty="0"/>
              <a:t>шаг аукциона повышения </a:t>
            </a:r>
            <a:r>
              <a:rPr lang="ru-RU" sz="1200" dirty="0" smtClean="0"/>
              <a:t>50 тыс</a:t>
            </a:r>
            <a:r>
              <a:rPr lang="ru-RU" sz="1200" dirty="0"/>
              <a:t>. руб./</a:t>
            </a:r>
            <a:r>
              <a:rPr lang="ru-RU" sz="1200" dirty="0" smtClean="0"/>
              <a:t>понижения 96.5 </a:t>
            </a:r>
            <a:r>
              <a:rPr lang="ru-RU" sz="1200" dirty="0"/>
              <a:t>тыс. руб., размер </a:t>
            </a:r>
            <a:r>
              <a:rPr lang="ru-RU" sz="1200"/>
              <a:t>задатка 2</a:t>
            </a:r>
            <a:r>
              <a:rPr lang="ru-RU" sz="1200" smtClean="0"/>
              <a:t>,5 </a:t>
            </a:r>
            <a:r>
              <a:rPr lang="ru-RU" sz="1200" dirty="0"/>
              <a:t>млн. руб., период приема заявок до </a:t>
            </a:r>
            <a:r>
              <a:rPr lang="ru-RU" sz="1200" dirty="0" smtClean="0"/>
              <a:t>1</a:t>
            </a:r>
            <a:r>
              <a:rPr lang="en-US" sz="1200" dirty="0" smtClean="0"/>
              <a:t>1</a:t>
            </a:r>
            <a:r>
              <a:rPr lang="ru-RU" sz="1200" dirty="0" smtClean="0"/>
              <a:t>.00</a:t>
            </a:r>
            <a:r>
              <a:rPr lang="en-US" sz="1200" dirty="0" smtClean="0"/>
              <a:t> </a:t>
            </a:r>
            <a:r>
              <a:rPr lang="ru-RU" sz="1200" dirty="0" smtClean="0"/>
              <a:t>3</a:t>
            </a:r>
            <a:r>
              <a:rPr lang="en-US" sz="1200" dirty="0" smtClean="0"/>
              <a:t>1.</a:t>
            </a:r>
            <a:r>
              <a:rPr lang="ru-RU" sz="1200" dirty="0" smtClean="0"/>
              <a:t>1</a:t>
            </a:r>
            <a:r>
              <a:rPr lang="en-US" sz="1200" dirty="0" smtClean="0"/>
              <a:t>2.2023</a:t>
            </a:r>
            <a:endParaRPr lang="ru-RU" sz="12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560" y="6597933"/>
            <a:ext cx="808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Ссылка на </a:t>
            </a:r>
            <a:r>
              <a:rPr lang="en-US" sz="1200" b="1" dirty="0" smtClean="0"/>
              <a:t>atomproperty.ru </a:t>
            </a:r>
            <a:r>
              <a:rPr lang="ru-RU" sz="1200" b="1" dirty="0" smtClean="0"/>
              <a:t>и ЭТП:</a:t>
            </a:r>
            <a:r>
              <a:rPr lang="en-US" sz="1200" b="1" dirty="0"/>
              <a:t> </a:t>
            </a:r>
            <a:r>
              <a:rPr lang="ru-RU" sz="1200" dirty="0">
                <a:hlinkClick r:id="rId6"/>
              </a:rPr>
              <a:t>https://</a:t>
            </a:r>
            <a:r>
              <a:rPr lang="ru-RU" sz="1200" dirty="0" smtClean="0">
                <a:hlinkClick r:id="rId6"/>
              </a:rPr>
              <a:t>atomproperty.ru/</a:t>
            </a:r>
            <a:r>
              <a:rPr lang="en-US" sz="1200" dirty="0" smtClean="0">
                <a:hlinkClick r:id="rId6"/>
              </a:rPr>
              <a:t>sale/7247</a:t>
            </a:r>
            <a:r>
              <a:rPr lang="ru-RU" sz="1200" dirty="0" smtClean="0">
                <a:hlinkClick r:id="rId6"/>
              </a:rPr>
              <a:t>3</a:t>
            </a:r>
            <a:r>
              <a:rPr lang="ru-RU" sz="1200" dirty="0" smtClean="0"/>
              <a:t> </a:t>
            </a:r>
            <a:r>
              <a:rPr lang="en-US" sz="1200" dirty="0" smtClean="0"/>
              <a:t> </a:t>
            </a:r>
            <a:r>
              <a:rPr lang="ru-RU" sz="1200" dirty="0" smtClean="0"/>
              <a:t>;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en-US" sz="1200" dirty="0">
                <a:hlinkClick r:id="rId7"/>
              </a:rPr>
              <a:t>https://</a:t>
            </a:r>
            <a:r>
              <a:rPr lang="en-US" sz="1200" dirty="0" smtClean="0">
                <a:hlinkClick r:id="rId7"/>
              </a:rPr>
              <a:t>www.a-k-d.ru/tender/</a:t>
            </a:r>
            <a:r>
              <a:rPr lang="ru-RU" sz="1200" dirty="0" smtClean="0">
                <a:hlinkClick r:id="rId7"/>
              </a:rPr>
              <a:t>76175</a:t>
            </a:r>
            <a:r>
              <a:rPr lang="ru-RU" sz="1200" dirty="0" smtClean="0"/>
              <a:t>  , </a:t>
            </a:r>
            <a:r>
              <a:rPr lang="en-US" sz="1200" dirty="0" smtClean="0"/>
              <a:t>AS034</a:t>
            </a:r>
            <a:r>
              <a:rPr lang="ru-RU" sz="1200" dirty="0" smtClean="0"/>
              <a:t>70</a:t>
            </a:r>
            <a:endParaRPr lang="ru-RU" sz="1200" dirty="0"/>
          </a:p>
        </p:txBody>
      </p:sp>
      <p:pic>
        <p:nvPicPr>
          <p:cNvPr id="28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3768" y="2192584"/>
            <a:ext cx="432048" cy="341587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Рисунок 31" descr="image0.jpeg"/>
          <p:cNvPicPr/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4" y="2180472"/>
            <a:ext cx="4871257" cy="2128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Рисунок 32" descr="image1.jpeg"/>
          <p:cNvPicPr/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283" y="4186988"/>
            <a:ext cx="1747066" cy="2412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346D5796-4A44-43F0-B944-D70F46450FAC" descr="IMG_5586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5" y="4528569"/>
            <a:ext cx="2412817" cy="173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5156</TotalTime>
  <Words>218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Трехкомнатная квартира, общей площадью 58,4 кв. м, расположенная по адресу: Россия, Ленинградская область, г. Сосновый Бор, ул. Молодежная, дом 15, кв 85 принадлежащая АО «Атомэнергопроект».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User</cp:lastModifiedBy>
  <cp:revision>142</cp:revision>
  <dcterms:created xsi:type="dcterms:W3CDTF">2016-10-31T13:36:47Z</dcterms:created>
  <dcterms:modified xsi:type="dcterms:W3CDTF">2023-12-05T07:47:04Z</dcterms:modified>
</cp:coreProperties>
</file>